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44</c:v>
                </c:pt>
                <c:pt idx="2">
                  <c:v>49</c:v>
                </c:pt>
                <c:pt idx="3">
                  <c:v>45</c:v>
                </c:pt>
                <c:pt idx="4">
                  <c:v>42</c:v>
                </c:pt>
                <c:pt idx="5">
                  <c:v>50</c:v>
                </c:pt>
                <c:pt idx="6">
                  <c:v>41</c:v>
                </c:pt>
                <c:pt idx="7">
                  <c:v>40</c:v>
                </c:pt>
                <c:pt idx="8">
                  <c:v>47</c:v>
                </c:pt>
                <c:pt idx="9">
                  <c:v>48</c:v>
                </c:pt>
                <c:pt idx="10">
                  <c:v>42</c:v>
                </c:pt>
                <c:pt idx="11">
                  <c:v>45</c:v>
                </c:pt>
                <c:pt idx="12">
                  <c:v>50</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28</c:v>
                </c:pt>
                <c:pt idx="2">
                  <c:v>35</c:v>
                </c:pt>
                <c:pt idx="3">
                  <c:v>32</c:v>
                </c:pt>
                <c:pt idx="4">
                  <c:v>30</c:v>
                </c:pt>
                <c:pt idx="5">
                  <c:v>27</c:v>
                </c:pt>
                <c:pt idx="6">
                  <c:v>34</c:v>
                </c:pt>
                <c:pt idx="7">
                  <c:v>35</c:v>
                </c:pt>
                <c:pt idx="8">
                  <c:v>33</c:v>
                </c:pt>
                <c:pt idx="9">
                  <c:v>28</c:v>
                </c:pt>
                <c:pt idx="10">
                  <c:v>27</c:v>
                </c:pt>
                <c:pt idx="11">
                  <c:v>35</c:v>
                </c:pt>
                <c:pt idx="12">
                  <c:v>28</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50</c:v>
                </c:pt>
                <c:pt idx="2">
                  <c:v>45</c:v>
                </c:pt>
                <c:pt idx="3">
                  <c:v>44</c:v>
                </c:pt>
                <c:pt idx="4">
                  <c:v>41</c:v>
                </c:pt>
                <c:pt idx="5">
                  <c:v>46</c:v>
                </c:pt>
                <c:pt idx="6">
                  <c:v>40</c:v>
                </c:pt>
                <c:pt idx="7">
                  <c:v>42</c:v>
                </c:pt>
                <c:pt idx="8">
                  <c:v>45</c:v>
                </c:pt>
                <c:pt idx="9">
                  <c:v>41</c:v>
                </c:pt>
                <c:pt idx="10">
                  <c:v>49</c:v>
                </c:pt>
                <c:pt idx="11">
                  <c:v>49</c:v>
                </c:pt>
                <c:pt idx="12">
                  <c:v>44</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34</c:v>
                </c:pt>
                <c:pt idx="2">
                  <c:v>26</c:v>
                </c:pt>
                <c:pt idx="3">
                  <c:v>32</c:v>
                </c:pt>
                <c:pt idx="4">
                  <c:v>25</c:v>
                </c:pt>
                <c:pt idx="5">
                  <c:v>26</c:v>
                </c:pt>
                <c:pt idx="6">
                  <c:v>29</c:v>
                </c:pt>
                <c:pt idx="7">
                  <c:v>34</c:v>
                </c:pt>
                <c:pt idx="8">
                  <c:v>25</c:v>
                </c:pt>
                <c:pt idx="9">
                  <c:v>33</c:v>
                </c:pt>
                <c:pt idx="10">
                  <c:v>27</c:v>
                </c:pt>
                <c:pt idx="11">
                  <c:v>33</c:v>
                </c:pt>
                <c:pt idx="12">
                  <c:v>28</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44</c:v>
                </c:pt>
                <c:pt idx="2">
                  <c:v>40</c:v>
                </c:pt>
                <c:pt idx="3">
                  <c:v>44</c:v>
                </c:pt>
                <c:pt idx="4">
                  <c:v>45</c:v>
                </c:pt>
                <c:pt idx="5">
                  <c:v>44</c:v>
                </c:pt>
                <c:pt idx="6">
                  <c:v>48</c:v>
                </c:pt>
                <c:pt idx="7">
                  <c:v>45</c:v>
                </c:pt>
                <c:pt idx="8">
                  <c:v>50</c:v>
                </c:pt>
                <c:pt idx="9">
                  <c:v>41</c:v>
                </c:pt>
                <c:pt idx="10">
                  <c:v>45</c:v>
                </c:pt>
                <c:pt idx="11">
                  <c:v>48</c:v>
                </c:pt>
                <c:pt idx="12">
                  <c:v>45</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32</c:v>
                </c:pt>
                <c:pt idx="2">
                  <c:v>26</c:v>
                </c:pt>
                <c:pt idx="3">
                  <c:v>33</c:v>
                </c:pt>
                <c:pt idx="4">
                  <c:v>29</c:v>
                </c:pt>
                <c:pt idx="5">
                  <c:v>29</c:v>
                </c:pt>
                <c:pt idx="6">
                  <c:v>33</c:v>
                </c:pt>
                <c:pt idx="7">
                  <c:v>27</c:v>
                </c:pt>
                <c:pt idx="8">
                  <c:v>31</c:v>
                </c:pt>
                <c:pt idx="9">
                  <c:v>30</c:v>
                </c:pt>
                <c:pt idx="10">
                  <c:v>25</c:v>
                </c:pt>
                <c:pt idx="11">
                  <c:v>34</c:v>
                </c:pt>
                <c:pt idx="12">
                  <c:v>32</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394330</c:v>
                </c:pt>
                <c:pt idx="1">
                  <c:v>383285</c:v>
                </c:pt>
                <c:pt idx="2">
                  <c:v>381620</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grow steadily over the next decade, with a projected CAGR of 4% from 2019 to 2032. The market valued at approximately $90 billion in 2019, with an expectation to reach around $120 billion by 2032. The increasing demand for educational and multi-functional toys has been driving this growth. Furthermore, the rise in disposable income, population growth, and urbanization are all contributing factors. North America held the largest market share in 2019, due to the high purchasing power and prevalence of toy-friendly culture. Nonetheless, Asia-Pacific is anticipated to grow at the fastest rate, driven by China and India’s expanding middle class and their increased spending on children's entertainment and education.</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Growing Popularity of Licenced Toys: The toy market continues to experience growth worldwide owing to the rising demand for licensed toys which are endorsed by popular celebrities or are based on characters from TV shows, movies, and video games, among others. Licensed product lines usually generate increased sales due to their high visibility and strong awareness among young consumers. Companies like Hasbro, Mattel, and LEGO have sustained their market positions by acquiring lucrative licenses, thereby driving market expansion.
Technology Integration and Innovative Toys: The integration of technology in toy design has revolutionized the global toy market. Innovations include the development of app-integrated toys, drones, robots, and AR/VR toys, catering to the digital native generation. These technological advancements provide interactive play, promote learning, and enhance cognitive skills among children. The introduction of STEM-based educational toys, merging play with learning, is a major trend that is likely to boost the overall toy industry. Companies at the forefront of such growth are VTech and Spin Master, contributing significantly to the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witnessing a significant transformation due to the relentless growth of the technology industry. Advanced tech concepts such as artificial intelligence, virtual reality, and IoT are being integrated into toys to make them edutainment-oriented, driving market growth. These advanced toys help children to develop problem-solving, cognitive, and creative skills at an early age. High-tech toys are not just a source of entertainment but also a tool to educate children about the latest technologies and prepare them for a technologically driven future.
With the rapid expansion of e-commerce platforms, the technology industry has brought forward online toy markets. This has expanded the global toy market's reach, making toys accessible to children all around the world irrespective of their geographical location. Manufacturers are now leveraging technology to showcase their products through interactive and engaging online platforms, enhancing customer experience and driving up sales volume. Moreover, online platforms also offer customers a wide variety of choices to select from, stimulating demand and further pushing the overall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grappling with the challenge of high initial investment and setup costs. Start-ups and potential entrants, aiming to establish their footprints in the market, face substantial expenses related to procuring raw materials, manufacturing, packaging, and distribution. Additionally, the increasing cost of quality compliance to meet stringent safety standards can be prohibitive. These high financial costs could restrain innovation and deter market participation, hindering growth.
Apart from the high initial costs, the set up costs for the manufacture and distribution of toys worldwide are also significant. Firms must invest heavily in product development, manufacturing equipment, warehousing, and robust distribution networks to achieve global reach. To stay competitive, there's also a need for continuous investment in technology and design. Furthermore, the unpredictability of consumer tastes often necessitates high marketing expenses and potential for unsold stock, escalating costs further. These barriers can potentially limit market expansion and pose a substantial challenge to new entrants.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383285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381620</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